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8" r:id="rId1"/>
  </p:sldMasterIdLst>
  <p:notesMasterIdLst>
    <p:notesMasterId r:id="rId8"/>
  </p:notesMasterIdLst>
  <p:sldIdLst>
    <p:sldId id="256" r:id="rId2"/>
    <p:sldId id="1522" r:id="rId3"/>
    <p:sldId id="2145706897" r:id="rId4"/>
    <p:sldId id="2145706893" r:id="rId5"/>
    <p:sldId id="1481" r:id="rId6"/>
    <p:sldId id="214570689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0663E4-EB94-4676-B2BD-993943FE7B89}">
          <p14:sldIdLst>
            <p14:sldId id="256"/>
            <p14:sldId id="1522"/>
            <p14:sldId id="2145706897"/>
            <p14:sldId id="2145706893"/>
            <p14:sldId id="1481"/>
            <p14:sldId id="2145706892"/>
          </p14:sldIdLst>
        </p14:section>
        <p14:section name="Appendix" id="{A65BC925-C5B0-413E-A067-3D1D67EC803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765F3A2-C85C-0D11-7D44-E598FB387BDD}" name="Rodolphe RENAC" initials="RR" userId="S::Rodolphe.RENAC@alcimed.com::13459b00-8230-4905-87b7-4fd61edb4e6a" providerId="AD"/>
  <p188:author id="{F97ACBE9-E9F9-0687-656A-4904D0F4DCBE}" name="Marie-Alix DE BACKER" initials="MADB" userId="S::Marie-Alix.DEBACKER@alcimed.com::6b0b768d-59c4-498b-86ce-4bc198498df2" providerId="AD"/>
  <p188:author id="{3489ABFC-0F76-3493-21D1-E849DC376010}" name="Etienne BARRAL" initials="EB" userId="S::Etienne.BARRAL@alcimed.com::543f9d23-03ba-4810-a4a0-014e58d11e06" providerId="AD"/>
  <p188:author id="{1F0F2EFD-3E78-938F-6273-7E1B3E380D3B}" name="Danna HARGETT" initials="DH" userId="S::Danna.HARGETT@alcimed.com::0cedf5ab-e77e-4bae-9ed0-05dc6c7f420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8A3"/>
    <a:srgbClr val="FFDDCB"/>
    <a:srgbClr val="FFE9ED"/>
    <a:srgbClr val="A947F1"/>
    <a:srgbClr val="C0B1A7"/>
    <a:srgbClr val="98A4AF"/>
    <a:srgbClr val="002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64" autoAdjust="0"/>
    <p:restoredTop sz="96327"/>
  </p:normalViewPr>
  <p:slideViewPr>
    <p:cSldViewPr snapToObjects="1" showGuides="1">
      <p:cViewPr>
        <p:scale>
          <a:sx n="133" d="100"/>
          <a:sy n="133" d="100"/>
        </p:scale>
        <p:origin x="104" y="-5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8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234AD-45B0-5748-9D06-4067B9E0C6AC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14D88-1181-BC40-B4C9-CFAB30A63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423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4D88-1181-BC40-B4C9-CFAB30A637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34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4D88-1181-BC40-B4C9-CFAB30A637F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3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4D88-1181-BC40-B4C9-CFAB30A637F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60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214D88-1181-BC40-B4C9-CFAB30A637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4537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214D88-1181-BC40-B4C9-CFAB30A637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856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D1DCA15-4C74-D643-A2A8-A3708C5777EB}"/>
              </a:ext>
            </a:extLst>
          </p:cNvPr>
          <p:cNvSpPr/>
          <p:nvPr userDrawn="1"/>
        </p:nvSpPr>
        <p:spPr>
          <a:xfrm>
            <a:off x="9268300" y="0"/>
            <a:ext cx="2923699" cy="6858000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BE03EE-9787-1A4D-A4A0-D3FFBA9A1672}"/>
              </a:ext>
            </a:extLst>
          </p:cNvPr>
          <p:cNvSpPr/>
          <p:nvPr userDrawn="1"/>
        </p:nvSpPr>
        <p:spPr>
          <a:xfrm>
            <a:off x="9116073" y="0"/>
            <a:ext cx="356540" cy="6858000"/>
          </a:xfrm>
          <a:prstGeom prst="rect">
            <a:avLst/>
          </a:pr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28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>
            <a:extLst>
              <a:ext uri="{FF2B5EF4-FFF2-40B4-BE49-F238E27FC236}">
                <a16:creationId xmlns:a16="http://schemas.microsoft.com/office/drawing/2014/main" id="{878042E3-08B0-0443-A1B5-FDE2BBF7BF79}"/>
              </a:ext>
            </a:extLst>
          </p:cNvPr>
          <p:cNvSpPr/>
          <p:nvPr userDrawn="1"/>
        </p:nvSpPr>
        <p:spPr>
          <a:xfrm>
            <a:off x="-23089" y="1240"/>
            <a:ext cx="4102964" cy="6858000"/>
          </a:xfrm>
          <a:prstGeom prst="rect">
            <a:avLst/>
          </a:prstGeom>
          <a:solidFill>
            <a:srgbClr val="F2EFED"/>
          </a:solidFill>
          <a:ln w="3175">
            <a:miter lim="400000"/>
          </a:ln>
        </p:spPr>
        <p:txBody>
          <a:bodyPr lIns="0" tIns="0" rIns="0" bIns="0" anchor="ctr"/>
          <a:lstStyle/>
          <a:p>
            <a:pPr>
              <a:defRPr sz="16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88F5D4B4-35E8-DA40-AD6B-AC12B3069FF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A1F7AB04-4F5E-724D-B6C3-917C5770F76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991F468-30C4-B344-8F78-599B7A6228A8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8E62B07-1E22-4D44-AF8C-A6A504EED87B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8855BA9-6ACB-4D4D-90E9-7138BA5AA4D8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4041EFC-E160-2549-B79C-321D75DAFB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1039950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C9BC7CD5-79F0-174B-ACC9-E3DCA31F6FCD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FBCA6CAC-86CA-0741-9B63-6054C761BF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B731CCE-BE84-C642-8EE8-2591D101F3A6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43D294E-D6F8-BC48-8D8A-B9E35C61F896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F7A22F4-6EE1-844D-83F9-43B7D67DC674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8A8AD60A-AED8-3048-A678-9BA73EE7231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3FC62EB-C2DE-FD43-922A-6B3C44CEEF9A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859337F-7C36-8C40-AB58-967749910A80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6" name="An innovative, large and fast growing vaccine market…">
            <a:extLst>
              <a:ext uri="{FF2B5EF4-FFF2-40B4-BE49-F238E27FC236}">
                <a16:creationId xmlns:a16="http://schemas.microsoft.com/office/drawing/2014/main" id="{50FD935C-7CA8-3B4A-A213-276668FCD63D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 err="1">
                <a:solidFill>
                  <a:schemeClr val="bg1"/>
                </a:solidFill>
                <a:latin typeface="Raleway" panose="020B0503030101060003" pitchFamily="34" charset="77"/>
              </a:rPr>
              <a:t>Confidential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24" name="An innovative, large and fast growing vaccine market…">
            <a:extLst>
              <a:ext uri="{FF2B5EF4-FFF2-40B4-BE49-F238E27FC236}">
                <a16:creationId xmlns:a16="http://schemas.microsoft.com/office/drawing/2014/main" id="{800C6DC2-3C40-874E-8E57-3107C2C95488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728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>
            <a:extLst>
              <a:ext uri="{FF2B5EF4-FFF2-40B4-BE49-F238E27FC236}">
                <a16:creationId xmlns:a16="http://schemas.microsoft.com/office/drawing/2014/main" id="{878042E3-08B0-0443-A1B5-FDE2BBF7BF79}"/>
              </a:ext>
            </a:extLst>
          </p:cNvPr>
          <p:cNvSpPr/>
          <p:nvPr userDrawn="1"/>
        </p:nvSpPr>
        <p:spPr>
          <a:xfrm>
            <a:off x="4224338" y="0"/>
            <a:ext cx="7967662" cy="6858000"/>
          </a:xfrm>
          <a:prstGeom prst="rect">
            <a:avLst/>
          </a:prstGeom>
          <a:solidFill>
            <a:srgbClr val="F2EFED"/>
          </a:solidFill>
          <a:ln w="3175">
            <a:miter lim="400000"/>
          </a:ln>
        </p:spPr>
        <p:txBody>
          <a:bodyPr lIns="0" tIns="0" rIns="0" bIns="0" anchor="ctr"/>
          <a:lstStyle/>
          <a:p>
            <a:pPr>
              <a:defRPr sz="16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B0AD0D6-D228-AB4E-BFC4-044B823044ED}"/>
              </a:ext>
            </a:extLst>
          </p:cNvPr>
          <p:cNvGrpSpPr/>
          <p:nvPr userDrawn="1"/>
        </p:nvGrpSpPr>
        <p:grpSpPr>
          <a:xfrm>
            <a:off x="5" y="6691005"/>
            <a:ext cx="12209242" cy="188642"/>
            <a:chOff x="1067606" y="1555886"/>
            <a:chExt cx="738429" cy="967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F872105-54E4-3C4A-A112-EA4F0159B347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B72C4FD-E7C5-6C48-8120-4CA58B88A32B}"/>
                </a:ext>
              </a:extLst>
            </p:cNvPr>
            <p:cNvSpPr/>
            <p:nvPr userDrawn="1"/>
          </p:nvSpPr>
          <p:spPr>
            <a:xfrm>
              <a:off x="1067606" y="1555886"/>
              <a:ext cx="15938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1CA7B559-F4B7-0943-AC8E-B7A114BB4CD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015B6342-B972-B843-8B3F-C3BD3BDB6AC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039B0367-332B-564F-901F-0CBB50BC3871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09875F-6361-704E-A8E2-D92E851744D0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4F95165-4186-6F41-85D7-85842FDFD48E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6351CD92-D006-0B4F-AC39-B58CD9DD84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823926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CAA9013C-AF30-AA4B-B3BD-33F8CCD695D0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CDCCFC6D-8F86-D14C-A840-F7806A7E59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383E8FA4-40DE-9A45-B9A8-026A4E664598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D4527219-EA57-2440-A631-9191A1FEDBC9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70EC03B-CD6A-B548-A106-692403A54293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51" name="An innovative, large and fast growing vaccine market…">
            <a:extLst>
              <a:ext uri="{FF2B5EF4-FFF2-40B4-BE49-F238E27FC236}">
                <a16:creationId xmlns:a16="http://schemas.microsoft.com/office/drawing/2014/main" id="{A877D1CA-FDA0-D04B-9A6E-A74754294841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53" name="An innovative, large and fast growing vaccine market…">
            <a:extLst>
              <a:ext uri="{FF2B5EF4-FFF2-40B4-BE49-F238E27FC236}">
                <a16:creationId xmlns:a16="http://schemas.microsoft.com/office/drawing/2014/main" id="{F4C04F87-43C0-B348-BE87-20018EC7457F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696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7FE83F2B-9A87-964B-9C22-DEBD45AB6726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7044F58-9FC2-B24B-A5DB-4D0BB3403638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70891B-CD5D-6F4E-896A-EA5FBA350FCC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29FC38AB-DAF8-E94C-8CA8-81D20CEC96C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4B920CCB-1B0E-8A47-BE9C-237B4DBEB56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C36FE897-92A2-B643-AC70-40F3E0408303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FDEAA4D-42C9-0F4A-B069-2B468B039E2F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EC91ED-145F-D348-BFFA-2B671D0544A7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9AC046DC-E01A-C94C-A9EA-3A0C76FA4D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1327982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6E9B210E-FFE4-A049-96EA-56572A688FD1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DB00366D-D63D-DD43-8223-E237667134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09AD5300-97C2-0441-AC2A-7EF32A05F1A3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96425EB-BB7F-BF46-98D5-0875E070B76E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C31D945-2B12-DE40-90E5-CA245FEFF6F7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583A1EB4-C289-424A-9F5D-1F7278A0355E}"/>
              </a:ext>
            </a:extLst>
          </p:cNvPr>
          <p:cNvSpPr/>
          <p:nvPr userDrawn="1"/>
        </p:nvSpPr>
        <p:spPr>
          <a:xfrm>
            <a:off x="336542" y="6697190"/>
            <a:ext cx="11945722" cy="1886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An innovative, large and fast growing vaccine market…">
            <a:extLst>
              <a:ext uri="{FF2B5EF4-FFF2-40B4-BE49-F238E27FC236}">
                <a16:creationId xmlns:a16="http://schemas.microsoft.com/office/drawing/2014/main" id="{963007FB-CBDF-6B47-B9A6-0A68848D63F3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51" name="An innovative, large and fast growing vaccine market…">
            <a:extLst>
              <a:ext uri="{FF2B5EF4-FFF2-40B4-BE49-F238E27FC236}">
                <a16:creationId xmlns:a16="http://schemas.microsoft.com/office/drawing/2014/main" id="{7899E9D4-9EF4-0A40-B2AE-9F09B31DB101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6059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43B016B6-1288-004B-B91D-7E81B6FF47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0707" y="2871274"/>
            <a:ext cx="2102431" cy="15113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C1123-072B-CA4A-823F-4363ADDD6B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224338" y="3140968"/>
            <a:ext cx="7775575" cy="864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Titre de la partie 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980E7C39-FD8A-214A-B516-605BB700B14C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E6F5966-7304-0340-ACE3-1140F9C8615F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483842-0AC2-004F-89DC-FB8603D31F41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C3073883-47BA-2E4E-B5F9-4D25D0A6683A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B9BC027F-F8C4-3241-8C81-7EC257C3B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F2880C47-D11C-4A45-9325-D64578EC9CE1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CD54382-D705-3843-92FE-C1759A1276CE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B7E1175-1361-1B47-92D7-6962966A1D10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29837227-19F0-A147-81D6-D48814BD7FA4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DEF6795-1F1C-0D48-8317-52E7D7B22AE4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6707B1E-F1BC-4E4A-897F-219802AAAFAA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2" name="An innovative, large and fast growing vaccine market…">
            <a:extLst>
              <a:ext uri="{FF2B5EF4-FFF2-40B4-BE49-F238E27FC236}">
                <a16:creationId xmlns:a16="http://schemas.microsoft.com/office/drawing/2014/main" id="{22ABB8F3-B118-8A4F-8DD1-0D8B36B4F77A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44" name="An innovative, large and fast growing vaccine market…">
            <a:extLst>
              <a:ext uri="{FF2B5EF4-FFF2-40B4-BE49-F238E27FC236}">
                <a16:creationId xmlns:a16="http://schemas.microsoft.com/office/drawing/2014/main" id="{070385E7-8555-F04C-BDD7-F9102033FEDF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365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728849DD-18BF-DA4B-AAB6-434343D6BBEA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2D40C76-AA85-C948-A4B1-EB7D9F59DD9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7F9FF1B-1E6A-F74C-867F-7F1C42207E61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E02B8CC-AE65-9A4F-8319-41A30D35B0FD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1AF057F-6EB0-1A4D-A8FC-E4BF83DDB89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83432" y="693452"/>
            <a:ext cx="11014005" cy="811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CF5A7FF7-DC43-494D-8AE0-52F2D49783F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83432" y="1527071"/>
            <a:ext cx="11014005" cy="5337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EACB313-2B75-DE44-B1A3-0E25C06F4FD5}"/>
              </a:ext>
            </a:extLst>
          </p:cNvPr>
          <p:cNvGrpSpPr/>
          <p:nvPr userDrawn="1"/>
        </p:nvGrpSpPr>
        <p:grpSpPr>
          <a:xfrm>
            <a:off x="263525" y="1109405"/>
            <a:ext cx="350851" cy="96764"/>
            <a:chOff x="1069141" y="1555886"/>
            <a:chExt cx="350851" cy="9676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6E30DEF-62C5-1E4C-AA2F-3E8E2CF7BEDB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51817F4-2B8C-4C45-9D47-D1D7613B93A7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A7F65C50-1ECF-9E4D-B545-70CE27EC003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686443"/>
            <a:ext cx="823926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AFD51D5-9E44-1743-84C9-56A3F503CEB4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DE8BA7FE-163E-A445-9A19-DEC57D4737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7081E9C9-B1D6-F647-8FF1-8A0A7BBC8981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16C94A0-D8CC-214D-98E3-A86C151CA111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3260452-180F-8E4A-8681-54CBE2B349D9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44786D42-3047-9F46-85EE-AFAA7D568B8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D358AD7-8934-FC4B-BC6E-AA5195512BE2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01C5E26-6EF3-194B-92E3-BF624C1787F4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8" name="An innovative, large and fast growing vaccine market…">
            <a:extLst>
              <a:ext uri="{FF2B5EF4-FFF2-40B4-BE49-F238E27FC236}">
                <a16:creationId xmlns:a16="http://schemas.microsoft.com/office/drawing/2014/main" id="{FA8CDAA0-C911-D04A-81AE-4886C3C2D936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67" name="An innovative, large and fast growing vaccine market…">
            <a:extLst>
              <a:ext uri="{FF2B5EF4-FFF2-40B4-BE49-F238E27FC236}">
                <a16:creationId xmlns:a16="http://schemas.microsoft.com/office/drawing/2014/main" id="{C8250CDA-9442-C647-8247-25DA6E5B206E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545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76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>
          <p15:clr>
            <a:srgbClr val="F26B43"/>
          </p15:clr>
        </p15:guide>
        <p15:guide id="2" pos="166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559">
          <p15:clr>
            <a:srgbClr val="F26B43"/>
          </p15:clr>
        </p15:guide>
        <p15:guide id="5" pos="3817">
          <p15:clr>
            <a:srgbClr val="F26B43"/>
          </p15:clr>
        </p15:guide>
        <p15:guide id="6" pos="1323">
          <p15:clr>
            <a:srgbClr val="F26B43"/>
          </p15:clr>
        </p15:guide>
        <p15:guide id="7" pos="1436">
          <p15:clr>
            <a:srgbClr val="F26B43"/>
          </p15:clr>
        </p15:guide>
        <p15:guide id="8" pos="2570">
          <p15:clr>
            <a:srgbClr val="F26B43"/>
          </p15:clr>
        </p15:guide>
        <p15:guide id="9" pos="2661">
          <p15:clr>
            <a:srgbClr val="F26B43"/>
          </p15:clr>
        </p15:guide>
        <p15:guide id="10" pos="3931">
          <p15:clr>
            <a:srgbClr val="F26B43"/>
          </p15:clr>
        </p15:guide>
        <p15:guide id="11" pos="5065">
          <p15:clr>
            <a:srgbClr val="F26B43"/>
          </p15:clr>
        </p15:guide>
        <p15:guide id="12" pos="5178">
          <p15:clr>
            <a:srgbClr val="F26B43"/>
          </p15:clr>
        </p15:guide>
        <p15:guide id="13" pos="6312">
          <p15:clr>
            <a:srgbClr val="F26B43"/>
          </p15:clr>
        </p15:guide>
        <p15:guide id="14" pos="64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F62EAD9-6AE5-4F93-BA08-3990252A1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894" y="2996952"/>
            <a:ext cx="4102964" cy="62184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FA5F645-CBB8-5879-C39E-6F8F0A806E2D}"/>
              </a:ext>
            </a:extLst>
          </p:cNvPr>
          <p:cNvSpPr txBox="1"/>
          <p:nvPr/>
        </p:nvSpPr>
        <p:spPr>
          <a:xfrm>
            <a:off x="695400" y="5949280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latin typeface="Raleway" panose="020B0503030101060003" pitchFamily="34" charset="77"/>
              </a:rPr>
              <a:t>Speed-up the response  to global health challenges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BE6D326-45E8-38F3-FCDB-55AEDD6BD81A}"/>
              </a:ext>
            </a:extLst>
          </p:cNvPr>
          <p:cNvSpPr txBox="1"/>
          <p:nvPr/>
        </p:nvSpPr>
        <p:spPr>
          <a:xfrm>
            <a:off x="4799856" y="393305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Innovation</a:t>
            </a:r>
          </a:p>
          <a:p>
            <a:r>
              <a:rPr lang="fr-FR" dirty="0" err="1"/>
              <a:t>Improvment</a:t>
            </a:r>
            <a:r>
              <a:rPr lang="fr-FR" dirty="0"/>
              <a:t> to the </a:t>
            </a:r>
            <a:r>
              <a:rPr lang="fr-FR" dirty="0" err="1"/>
              <a:t>human</a:t>
            </a:r>
            <a:r>
              <a:rPr lang="fr-FR" dirty="0"/>
              <a:t> conditions</a:t>
            </a:r>
          </a:p>
        </p:txBody>
      </p:sp>
    </p:spTree>
    <p:extLst>
      <p:ext uri="{BB962C8B-B14F-4D97-AF65-F5344CB8AC3E}">
        <p14:creationId xmlns:p14="http://schemas.microsoft.com/office/powerpoint/2010/main" val="422941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811F595-B0B6-6054-0BF6-7EBD5FCE60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9506" y="1355392"/>
            <a:ext cx="11014005" cy="469900"/>
          </a:xfrm>
        </p:spPr>
        <p:txBody>
          <a:bodyPr/>
          <a:lstStyle/>
          <a:p>
            <a:r>
              <a:rPr lang="en-US" sz="1800" dirty="0"/>
              <a:t>Competitive landscape</a:t>
            </a:r>
          </a:p>
        </p:txBody>
      </p:sp>
      <p:pic>
        <p:nvPicPr>
          <p:cNvPr id="25" name="Image 5">
            <a:extLst>
              <a:ext uri="{FF2B5EF4-FFF2-40B4-BE49-F238E27FC236}">
                <a16:creationId xmlns:a16="http://schemas.microsoft.com/office/drawing/2014/main" id="{6B37415A-4172-7857-E403-1721269729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10" t="6005"/>
          <a:stretch/>
        </p:blipFill>
        <p:spPr>
          <a:xfrm rot="16200000">
            <a:off x="147360" y="4493055"/>
            <a:ext cx="2486993" cy="1822961"/>
          </a:xfrm>
          <a:prstGeom prst="rect">
            <a:avLst/>
          </a:prstGeom>
        </p:spPr>
      </p:pic>
      <p:pic>
        <p:nvPicPr>
          <p:cNvPr id="26" name="Image 6">
            <a:extLst>
              <a:ext uri="{FF2B5EF4-FFF2-40B4-BE49-F238E27FC236}">
                <a16:creationId xmlns:a16="http://schemas.microsoft.com/office/drawing/2014/main" id="{8C464FF1-C2D2-9890-84BC-068A8708F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9" y="3712847"/>
            <a:ext cx="1582891" cy="239903"/>
          </a:xfrm>
          <a:prstGeom prst="rect">
            <a:avLst/>
          </a:prstGeom>
        </p:spPr>
      </p:pic>
      <p:sp>
        <p:nvSpPr>
          <p:cNvPr id="27" name="ZoneTexte 8">
            <a:extLst>
              <a:ext uri="{FF2B5EF4-FFF2-40B4-BE49-F238E27FC236}">
                <a16:creationId xmlns:a16="http://schemas.microsoft.com/office/drawing/2014/main" id="{6F33E5A0-4334-5FBB-BFA7-F8EC4F44D647}"/>
              </a:ext>
            </a:extLst>
          </p:cNvPr>
          <p:cNvSpPr txBox="1"/>
          <p:nvPr/>
        </p:nvSpPr>
        <p:spPr>
          <a:xfrm>
            <a:off x="189899" y="1933457"/>
            <a:ext cx="23182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Raleway" pitchFamily="2" charset="0"/>
              </a:rPr>
              <a:t>*</a:t>
            </a:r>
            <a:r>
              <a:rPr lang="en-US" sz="1200" b="1" dirty="0">
                <a:latin typeface="Raleway" pitchFamily="2" charset="0"/>
              </a:rPr>
              <a:t> Efficacy including 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latin typeface="Raleway" pitchFamily="2" charset="0"/>
              </a:rPr>
              <a:t>Preventing infection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latin typeface="Raleway" pitchFamily="2" charset="0"/>
              </a:rPr>
              <a:t>Preventing hospitalization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latin typeface="Raleway" pitchFamily="2" charset="0"/>
              </a:rPr>
              <a:t>Preventing contagiousness </a:t>
            </a:r>
          </a:p>
        </p:txBody>
      </p:sp>
      <p:graphicFrame>
        <p:nvGraphicFramePr>
          <p:cNvPr id="28" name="Tableau 8">
            <a:extLst>
              <a:ext uri="{FF2B5EF4-FFF2-40B4-BE49-F238E27FC236}">
                <a16:creationId xmlns:a16="http://schemas.microsoft.com/office/drawing/2014/main" id="{8DA5C43F-F874-840C-7BD0-567F546842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595372"/>
              </p:ext>
            </p:extLst>
          </p:nvPr>
        </p:nvGraphicFramePr>
        <p:xfrm>
          <a:off x="2516368" y="3456451"/>
          <a:ext cx="9556296" cy="3146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716">
                  <a:extLst>
                    <a:ext uri="{9D8B030D-6E8A-4147-A177-3AD203B41FA5}">
                      <a16:colId xmlns:a16="http://schemas.microsoft.com/office/drawing/2014/main" val="3510481608"/>
                    </a:ext>
                  </a:extLst>
                </a:gridCol>
                <a:gridCol w="1592716">
                  <a:extLst>
                    <a:ext uri="{9D8B030D-6E8A-4147-A177-3AD203B41FA5}">
                      <a16:colId xmlns:a16="http://schemas.microsoft.com/office/drawing/2014/main" val="902340497"/>
                    </a:ext>
                  </a:extLst>
                </a:gridCol>
                <a:gridCol w="1592716">
                  <a:extLst>
                    <a:ext uri="{9D8B030D-6E8A-4147-A177-3AD203B41FA5}">
                      <a16:colId xmlns:a16="http://schemas.microsoft.com/office/drawing/2014/main" val="1065815047"/>
                    </a:ext>
                  </a:extLst>
                </a:gridCol>
                <a:gridCol w="1592716">
                  <a:extLst>
                    <a:ext uri="{9D8B030D-6E8A-4147-A177-3AD203B41FA5}">
                      <a16:colId xmlns:a16="http://schemas.microsoft.com/office/drawing/2014/main" val="3325203472"/>
                    </a:ext>
                  </a:extLst>
                </a:gridCol>
                <a:gridCol w="1592716">
                  <a:extLst>
                    <a:ext uri="{9D8B030D-6E8A-4147-A177-3AD203B41FA5}">
                      <a16:colId xmlns:a16="http://schemas.microsoft.com/office/drawing/2014/main" val="650362249"/>
                    </a:ext>
                  </a:extLst>
                </a:gridCol>
                <a:gridCol w="1592716">
                  <a:extLst>
                    <a:ext uri="{9D8B030D-6E8A-4147-A177-3AD203B41FA5}">
                      <a16:colId xmlns:a16="http://schemas.microsoft.com/office/drawing/2014/main" val="1327164555"/>
                    </a:ext>
                  </a:extLst>
                </a:gridCol>
              </a:tblGrid>
              <a:tr h="79789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55099"/>
                  </a:ext>
                </a:extLst>
              </a:tr>
              <a:tr h="79789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147511"/>
                  </a:ext>
                </a:extLst>
              </a:tr>
              <a:tr h="7530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560114"/>
                  </a:ext>
                </a:extLst>
              </a:tr>
              <a:tr h="79789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069374"/>
                  </a:ext>
                </a:extLst>
              </a:tr>
            </a:tbl>
          </a:graphicData>
        </a:graphic>
      </p:graphicFrame>
      <p:pic>
        <p:nvPicPr>
          <p:cNvPr id="16" name="Image 4">
            <a:extLst>
              <a:ext uri="{FF2B5EF4-FFF2-40B4-BE49-F238E27FC236}">
                <a16:creationId xmlns:a16="http://schemas.microsoft.com/office/drawing/2014/main" id="{E472ED42-D2E0-3ABB-CD1C-4DACE16AE7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9" r="84204"/>
          <a:stretch/>
        </p:blipFill>
        <p:spPr>
          <a:xfrm>
            <a:off x="2756373" y="737550"/>
            <a:ext cx="1210899" cy="2664000"/>
          </a:xfrm>
          <a:prstGeom prst="rect">
            <a:avLst/>
          </a:prstGeom>
        </p:spPr>
      </p:pic>
      <p:pic>
        <p:nvPicPr>
          <p:cNvPr id="18" name="Image 4 - 2">
            <a:extLst>
              <a:ext uri="{FF2B5EF4-FFF2-40B4-BE49-F238E27FC236}">
                <a16:creationId xmlns:a16="http://schemas.microsoft.com/office/drawing/2014/main" id="{40F2B108-98C9-9ECD-BC0C-B2B46826DB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794" r="50775"/>
          <a:stretch/>
        </p:blipFill>
        <p:spPr>
          <a:xfrm>
            <a:off x="5946644" y="737550"/>
            <a:ext cx="1099050" cy="2664000"/>
          </a:xfrm>
          <a:prstGeom prst="rect">
            <a:avLst/>
          </a:prstGeom>
        </p:spPr>
      </p:pic>
      <p:pic>
        <p:nvPicPr>
          <p:cNvPr id="20" name="Image 4 - 4">
            <a:extLst>
              <a:ext uri="{FF2B5EF4-FFF2-40B4-BE49-F238E27FC236}">
                <a16:creationId xmlns:a16="http://schemas.microsoft.com/office/drawing/2014/main" id="{EF3E588B-5AFD-7BDE-F2E2-0AD85F1781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726" t="368" r="21475" b="-368"/>
          <a:stretch/>
        </p:blipFill>
        <p:spPr>
          <a:xfrm>
            <a:off x="9139321" y="737550"/>
            <a:ext cx="1210899" cy="2664000"/>
          </a:xfrm>
          <a:prstGeom prst="rect">
            <a:avLst/>
          </a:prstGeom>
        </p:spPr>
      </p:pic>
      <p:pic>
        <p:nvPicPr>
          <p:cNvPr id="21" name="Image 4 - 5">
            <a:extLst>
              <a:ext uri="{FF2B5EF4-FFF2-40B4-BE49-F238E27FC236}">
                <a16:creationId xmlns:a16="http://schemas.microsoft.com/office/drawing/2014/main" id="{A85F5709-8543-C6FF-84BF-EF0D8AF640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525" t="368" r="1940" b="-368"/>
          <a:stretch/>
        </p:blipFill>
        <p:spPr>
          <a:xfrm>
            <a:off x="10469948" y="737550"/>
            <a:ext cx="1598400" cy="2664000"/>
          </a:xfrm>
          <a:prstGeom prst="rect">
            <a:avLst/>
          </a:prstGeom>
        </p:spPr>
      </p:pic>
      <p:pic>
        <p:nvPicPr>
          <p:cNvPr id="38" name="Picture 37" descr="Logo, company name&#10;&#10;Description automatically generated">
            <a:extLst>
              <a:ext uri="{FF2B5EF4-FFF2-40B4-BE49-F238E27FC236}">
                <a16:creationId xmlns:a16="http://schemas.microsoft.com/office/drawing/2014/main" id="{784A82D6-C53E-313C-052E-2CB93C7CE6B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4524" y="737550"/>
            <a:ext cx="1405462" cy="2664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4BA379E-527F-C56F-462A-DE260BDEC9F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1473" y="737550"/>
            <a:ext cx="1153199" cy="2664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053D899-D93F-AC08-8935-2EAE0C2D4ACF}"/>
              </a:ext>
            </a:extLst>
          </p:cNvPr>
          <p:cNvSpPr txBox="1"/>
          <p:nvPr/>
        </p:nvSpPr>
        <p:spPr>
          <a:xfrm>
            <a:off x="3592294" y="2528402"/>
            <a:ext cx="8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947F1"/>
                </a:solidFill>
              </a:rPr>
              <a:t>*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E497AB-D5B3-EBFF-7FF3-73727BC4ADB5}"/>
              </a:ext>
            </a:extLst>
          </p:cNvPr>
          <p:cNvSpPr/>
          <p:nvPr/>
        </p:nvSpPr>
        <p:spPr>
          <a:xfrm>
            <a:off x="1217934" y="4365104"/>
            <a:ext cx="28979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74DAAD-D5D4-0C67-8416-8ED5294EA04A}"/>
              </a:ext>
            </a:extLst>
          </p:cNvPr>
          <p:cNvSpPr/>
          <p:nvPr/>
        </p:nvSpPr>
        <p:spPr>
          <a:xfrm>
            <a:off x="1199456" y="5157192"/>
            <a:ext cx="34156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D57CE1-18BA-3D19-0EF6-385989257470}"/>
              </a:ext>
            </a:extLst>
          </p:cNvPr>
          <p:cNvSpPr/>
          <p:nvPr/>
        </p:nvSpPr>
        <p:spPr>
          <a:xfrm>
            <a:off x="1271464" y="6021288"/>
            <a:ext cx="31054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5678050-A378-C82C-7ED8-103C06D60522}"/>
              </a:ext>
            </a:extLst>
          </p:cNvPr>
          <p:cNvSpPr txBox="1"/>
          <p:nvPr/>
        </p:nvSpPr>
        <p:spPr>
          <a:xfrm>
            <a:off x="991458" y="4437112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mRNA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25F17C-95C3-5B91-38FD-E61D540DBA9D}"/>
              </a:ext>
            </a:extLst>
          </p:cNvPr>
          <p:cNvSpPr txBox="1"/>
          <p:nvPr/>
        </p:nvSpPr>
        <p:spPr>
          <a:xfrm>
            <a:off x="934439" y="5157192"/>
            <a:ext cx="871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Viral Vector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A12CB4-18E3-FAEA-B5EA-CD4AAE6E94E4}"/>
              </a:ext>
            </a:extLst>
          </p:cNvPr>
          <p:cNvSpPr txBox="1"/>
          <p:nvPr/>
        </p:nvSpPr>
        <p:spPr>
          <a:xfrm>
            <a:off x="972923" y="6123493"/>
            <a:ext cx="82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Subunit</a:t>
            </a:r>
          </a:p>
        </p:txBody>
      </p:sp>
    </p:spTree>
    <p:extLst>
      <p:ext uri="{BB962C8B-B14F-4D97-AF65-F5344CB8AC3E}">
        <p14:creationId xmlns:p14="http://schemas.microsoft.com/office/powerpoint/2010/main" val="106035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5CE914-7A98-2437-3BE4-88A3BE8637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86463" y="616993"/>
            <a:ext cx="11014005" cy="811967"/>
          </a:xfrm>
        </p:spPr>
        <p:txBody>
          <a:bodyPr/>
          <a:lstStyle/>
          <a:p>
            <a:r>
              <a:rPr lang="en-US" dirty="0"/>
              <a:t>Two Indications already in clinic stage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16FFEC-FD87-AF68-A55F-973FA1E7B497}"/>
              </a:ext>
            </a:extLst>
          </p:cNvPr>
          <p:cNvSpPr/>
          <p:nvPr/>
        </p:nvSpPr>
        <p:spPr>
          <a:xfrm>
            <a:off x="6963071" y="3203584"/>
            <a:ext cx="3750192" cy="33937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Vaccine is the only way to eradicate HIV. </a:t>
            </a:r>
          </a:p>
          <a:p>
            <a:endParaRPr lang="en-US" sz="1600" dirty="0">
              <a:solidFill>
                <a:schemeClr val="tx1"/>
              </a:solidFill>
              <a:latin typeface="Raleway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We beat all previous vaccine clinical trials in terms of immunogenicity (Phase </a:t>
            </a:r>
            <a:r>
              <a:rPr lang="en-US" sz="1600" b="1" dirty="0" err="1">
                <a:solidFill>
                  <a:srgbClr val="FF0000"/>
                </a:solidFill>
                <a:latin typeface="Raleway" pitchFamily="2" charset="0"/>
              </a:rPr>
              <a:t>IIa</a:t>
            </a: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) on all corelates admitted to generate high efficiency (published at CROI 2023)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Long-lasting protection against HIV infection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Less constraining than </a:t>
            </a:r>
            <a:r>
              <a:rPr lang="en-US" sz="1600" dirty="0" err="1">
                <a:solidFill>
                  <a:schemeClr val="tx1"/>
                </a:solidFill>
                <a:latin typeface="Raleway" pitchFamily="2" charset="0"/>
              </a:rPr>
              <a:t>PrEP</a:t>
            </a: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 and Perp in concentrated HIV epidemic (CHE) countries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2D9B12-E4A5-CDAF-524C-D89234E951F2}"/>
              </a:ext>
            </a:extLst>
          </p:cNvPr>
          <p:cNvSpPr/>
          <p:nvPr/>
        </p:nvSpPr>
        <p:spPr>
          <a:xfrm>
            <a:off x="1548398" y="3177826"/>
            <a:ext cx="3574949" cy="339376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Our Key differentiators  :</a:t>
            </a:r>
          </a:p>
          <a:p>
            <a:endParaRPr lang="en-US" sz="1600" dirty="0">
              <a:solidFill>
                <a:schemeClr val="tx1"/>
              </a:solidFill>
              <a:latin typeface="Raleway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Long term durability of the immune response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Protection against infection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Solve transmission issue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Protection against variants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Protection against all </a:t>
            </a:r>
            <a:r>
              <a:rPr lang="en-US" sz="1600" b="1" dirty="0" err="1">
                <a:solidFill>
                  <a:srgbClr val="FF0000"/>
                </a:solidFill>
                <a:latin typeface="Raleway" pitchFamily="2" charset="0"/>
              </a:rPr>
              <a:t>sarbcoronavirus</a:t>
            </a: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 family (38 known virus </a:t>
            </a:r>
            <a:r>
              <a:rPr lang="en-US" sz="1600" b="1">
                <a:solidFill>
                  <a:srgbClr val="FF0000"/>
                </a:solidFill>
                <a:latin typeface="Raleway" pitchFamily="2" charset="0"/>
              </a:rPr>
              <a:t>in bats) </a:t>
            </a: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on Spot with Next Gen 5B$ new US program.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4AB26C-31BD-7CE9-6A5A-82C35AB733F4}"/>
              </a:ext>
            </a:extLst>
          </p:cNvPr>
          <p:cNvSpPr txBox="1"/>
          <p:nvPr/>
        </p:nvSpPr>
        <p:spPr>
          <a:xfrm>
            <a:off x="6963071" y="1277893"/>
            <a:ext cx="3574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" pitchFamily="2" charset="0"/>
              </a:rPr>
              <a:t>Chronic: </a:t>
            </a:r>
          </a:p>
          <a:p>
            <a:pPr algn="ctr"/>
            <a:r>
              <a:rPr lang="en-US" b="1" dirty="0">
                <a:latin typeface="Raleway" pitchFamily="2" charset="0"/>
              </a:rPr>
              <a:t>HIV epidemic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E2E0F1-D83D-7E7C-7618-976147623550}"/>
              </a:ext>
            </a:extLst>
          </p:cNvPr>
          <p:cNvSpPr txBox="1"/>
          <p:nvPr/>
        </p:nvSpPr>
        <p:spPr>
          <a:xfrm>
            <a:off x="1336547" y="1392473"/>
            <a:ext cx="3574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" pitchFamily="2" charset="0"/>
              </a:rPr>
              <a:t>Emergent: </a:t>
            </a:r>
          </a:p>
          <a:p>
            <a:pPr algn="ctr"/>
            <a:r>
              <a:rPr lang="en-US" b="1" dirty="0">
                <a:latin typeface="Raleway" pitchFamily="2" charset="0"/>
              </a:rPr>
              <a:t>COVID pandemic moving to endemic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3354FC-A123-A0A0-3FDF-6D44AEE8BD71}"/>
              </a:ext>
            </a:extLst>
          </p:cNvPr>
          <p:cNvSpPr txBox="1"/>
          <p:nvPr/>
        </p:nvSpPr>
        <p:spPr>
          <a:xfrm>
            <a:off x="6963071" y="2184452"/>
            <a:ext cx="39148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&gt;650K  death and &gt;1,5M new infection per year worldwide</a:t>
            </a:r>
            <a:endParaRPr lang="en-US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98FEBEC-6C89-0653-3B8B-08E30F1C47AB}"/>
              </a:ext>
            </a:extLst>
          </p:cNvPr>
          <p:cNvSpPr txBox="1"/>
          <p:nvPr/>
        </p:nvSpPr>
        <p:spPr>
          <a:xfrm>
            <a:off x="1536705" y="2270574"/>
            <a:ext cx="43355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650 million patients infected worldwide.</a:t>
            </a:r>
          </a:p>
        </p:txBody>
      </p:sp>
    </p:spTree>
    <p:extLst>
      <p:ext uri="{BB962C8B-B14F-4D97-AF65-F5344CB8AC3E}">
        <p14:creationId xmlns:p14="http://schemas.microsoft.com/office/powerpoint/2010/main" val="255892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5CE914-7A98-2437-3BE4-88A3BE8637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Two indications to accelerate to clinic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2D9B12-E4A5-CDAF-524C-D89234E951F2}"/>
              </a:ext>
            </a:extLst>
          </p:cNvPr>
          <p:cNvSpPr/>
          <p:nvPr/>
        </p:nvSpPr>
        <p:spPr>
          <a:xfrm>
            <a:off x="1697976" y="3190600"/>
            <a:ext cx="3574949" cy="339376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Need urgent solution for </a:t>
            </a:r>
            <a:r>
              <a:rPr lang="en-US" sz="1600" b="1" dirty="0">
                <a:solidFill>
                  <a:schemeClr val="tx1"/>
                </a:solidFill>
                <a:latin typeface="Raleway" pitchFamily="2" charset="0"/>
              </a:rPr>
              <a:t>first cause of woman infertility</a:t>
            </a: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 .</a:t>
            </a:r>
          </a:p>
          <a:p>
            <a:endParaRPr lang="en-US" sz="1600" dirty="0">
              <a:solidFill>
                <a:schemeClr val="tx1"/>
              </a:solidFill>
              <a:latin typeface="Raleway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Tackling antibiotic resistant variants.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Avoiding Multiple infections.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Asymptomatic cases require a prophylactic approach for adolescent similar to Gardasil for HPV</a:t>
            </a:r>
          </a:p>
          <a:p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F64D46-C7B0-9966-1E6D-5E30F6556B14}"/>
              </a:ext>
            </a:extLst>
          </p:cNvPr>
          <p:cNvSpPr/>
          <p:nvPr/>
        </p:nvSpPr>
        <p:spPr>
          <a:xfrm>
            <a:off x="7129563" y="3203584"/>
            <a:ext cx="3574949" cy="3393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38100" rIns="88900" bIns="38100"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New form of immunotherapy  : eliminate all cancer cells  either in tumors or any residuals cancerous cells</a:t>
            </a:r>
            <a:endParaRPr lang="en-US" sz="1600" dirty="0">
              <a:solidFill>
                <a:srgbClr val="00B050"/>
              </a:solidFill>
              <a:latin typeface="Raleway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Improve overall survival in stage 4 metastatic or recurrent cancer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Raleway" pitchFamily="2" charset="0"/>
              </a:rPr>
              <a:t>Reduce relapse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  <a:latin typeface="Raleway" pitchFamily="2" charset="0"/>
              </a:rPr>
              <a:t>For cervical cancer HPV positive pre-lesions, avoid developing cancers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E2E0F1-D83D-7E7C-7618-976147623550}"/>
              </a:ext>
            </a:extLst>
          </p:cNvPr>
          <p:cNvSpPr txBox="1"/>
          <p:nvPr/>
        </p:nvSpPr>
        <p:spPr>
          <a:xfrm>
            <a:off x="1697976" y="1581688"/>
            <a:ext cx="287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" pitchFamily="2" charset="0"/>
              </a:rPr>
              <a:t>Chronic Chlamydia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37B2A9-A4AF-0F0A-DA70-6C61FF27B8FC}"/>
              </a:ext>
            </a:extLst>
          </p:cNvPr>
          <p:cNvSpPr txBox="1"/>
          <p:nvPr/>
        </p:nvSpPr>
        <p:spPr>
          <a:xfrm>
            <a:off x="6970962" y="1289062"/>
            <a:ext cx="3574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leway" pitchFamily="2" charset="0"/>
              </a:rPr>
              <a:t>HPV-positive head &amp; neck cancer and cervical cancer pre-lesion treatments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42E47C-0EE1-A978-F535-8CC39607613F}"/>
              </a:ext>
            </a:extLst>
          </p:cNvPr>
          <p:cNvSpPr txBox="1"/>
          <p:nvPr/>
        </p:nvSpPr>
        <p:spPr>
          <a:xfrm>
            <a:off x="1792395" y="2830289"/>
            <a:ext cx="3386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Raleway" pitchFamily="2" charset="0"/>
              </a:rPr>
              <a:t>Prophylactic vaccine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0571FC-3E3F-F59E-A8D5-1B3E21A2987D}"/>
              </a:ext>
            </a:extLst>
          </p:cNvPr>
          <p:cNvSpPr txBox="1"/>
          <p:nvPr/>
        </p:nvSpPr>
        <p:spPr>
          <a:xfrm>
            <a:off x="7534300" y="2841333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Raleway" pitchFamily="2" charset="0"/>
              </a:rPr>
              <a:t>Cancer treatment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AAA3CC-7115-151F-275B-BB2B822E6127}"/>
              </a:ext>
            </a:extLst>
          </p:cNvPr>
          <p:cNvSpPr txBox="1"/>
          <p:nvPr/>
        </p:nvSpPr>
        <p:spPr>
          <a:xfrm>
            <a:off x="7080085" y="2297830"/>
            <a:ext cx="367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10 million patients worldwide</a:t>
            </a:r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FC7BDD-B508-A5CC-A555-001C576CAA1D}"/>
              </a:ext>
            </a:extLst>
          </p:cNvPr>
          <p:cNvSpPr txBox="1"/>
          <p:nvPr/>
        </p:nvSpPr>
        <p:spPr>
          <a:xfrm>
            <a:off x="1697976" y="2300303"/>
            <a:ext cx="6643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1.8 billion patients worldwide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19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90928-4A0E-17B3-3AC2-37585D22CA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0100" y="693452"/>
            <a:ext cx="11391899" cy="811967"/>
          </a:xfrm>
        </p:spPr>
        <p:txBody>
          <a:bodyPr/>
          <a:lstStyle/>
          <a:p>
            <a:r>
              <a:rPr lang="en-US" dirty="0"/>
              <a:t>Chlamydia vaccine, an uncovered need with high interest from large players.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57015-8C40-D5C1-9969-5E68CF4704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83431" y="1438324"/>
            <a:ext cx="11014005" cy="533778"/>
          </a:xfrm>
        </p:spPr>
        <p:txBody>
          <a:bodyPr/>
          <a:lstStyle/>
          <a:p>
            <a:r>
              <a:rPr lang="en-US" sz="1600" dirty="0"/>
              <a:t>Chlamydia vaccines can reach a high value market with their extension to adolescent routine vaccination with  co-administration with Gardasil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9A197D-97A5-3300-A8DB-6D066A0AB836}"/>
              </a:ext>
            </a:extLst>
          </p:cNvPr>
          <p:cNvSpPr txBox="1"/>
          <p:nvPr/>
        </p:nvSpPr>
        <p:spPr>
          <a:xfrm>
            <a:off x="290338" y="5283025"/>
            <a:ext cx="4910312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Entry market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CB3357-9DC0-699E-9E7B-1123FC593D90}"/>
              </a:ext>
            </a:extLst>
          </p:cNvPr>
          <p:cNvSpPr txBox="1"/>
          <p:nvPr/>
        </p:nvSpPr>
        <p:spPr>
          <a:xfrm>
            <a:off x="-629995" y="2470857"/>
            <a:ext cx="4871863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Extension  market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D028A2-BF46-0ACD-7027-D55A70C4206B}"/>
              </a:ext>
            </a:extLst>
          </p:cNvPr>
          <p:cNvSpPr/>
          <p:nvPr/>
        </p:nvSpPr>
        <p:spPr>
          <a:xfrm>
            <a:off x="4727644" y="4699878"/>
            <a:ext cx="7066002" cy="1619750"/>
          </a:xfrm>
          <a:prstGeom prst="rect">
            <a:avLst/>
          </a:prstGeom>
          <a:noFill/>
          <a:ln>
            <a:noFill/>
          </a:ln>
        </p:spPr>
        <p:txBody>
          <a:bodyPr lIns="72000" tIns="108000" rIns="72000" bIns="7200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Prevention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chlamydia reinfection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due to sexual transmission and of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irreversible long-term complications such as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PID or infertility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for: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Sexual Workers (SW)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 42 million worldwide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Men who have Sex with Men (MSM)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 120 million worldwide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932D2D-244C-E9A0-4B64-021611BE2C5D}"/>
              </a:ext>
            </a:extLst>
          </p:cNvPr>
          <p:cNvSpPr/>
          <p:nvPr/>
        </p:nvSpPr>
        <p:spPr>
          <a:xfrm>
            <a:off x="4727643" y="4383951"/>
            <a:ext cx="7269793" cy="378171"/>
          </a:xfrm>
          <a:prstGeom prst="roundRect">
            <a:avLst/>
          </a:prstGeom>
          <a:solidFill>
            <a:schemeClr val="accent2"/>
          </a:solidFill>
        </p:spPr>
        <p:txBody>
          <a:bodyPr lIns="72000" tIns="72000" rIns="72000" bIns="7200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High-risk population vaccination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7F246B-4E51-8B25-A402-D66C093E956B}"/>
              </a:ext>
            </a:extLst>
          </p:cNvPr>
          <p:cNvSpPr/>
          <p:nvPr/>
        </p:nvSpPr>
        <p:spPr>
          <a:xfrm>
            <a:off x="3557588" y="2254944"/>
            <a:ext cx="8439848" cy="2020884"/>
          </a:xfrm>
          <a:prstGeom prst="rect">
            <a:avLst/>
          </a:prstGeom>
          <a:noFill/>
        </p:spPr>
        <p:txBody>
          <a:bodyPr lIns="72000" tIns="216000" rIns="72000" bIns="7200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Prevention of irreversible long-term complication induced by chlamydia infections such as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PID or infertility,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mainly due to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sexual transmission.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Adolescent &amp;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Young adults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(between 12 and 21 years old)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1.8 billion worldwide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594837E-08EA-98F8-E938-11507839A31B}"/>
              </a:ext>
            </a:extLst>
          </p:cNvPr>
          <p:cNvSpPr/>
          <p:nvPr/>
        </p:nvSpPr>
        <p:spPr>
          <a:xfrm>
            <a:off x="3557588" y="2079102"/>
            <a:ext cx="8439848" cy="378171"/>
          </a:xfrm>
          <a:prstGeom prst="roundRect">
            <a:avLst/>
          </a:prstGeom>
          <a:solidFill>
            <a:schemeClr val="accent2"/>
          </a:solidFill>
        </p:spPr>
        <p:txBody>
          <a:bodyPr lIns="72000" tIns="72000" rIns="72000" bIns="7200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Adolescent routine vaccination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871A76-2291-72E5-1537-B79D4E3323AA}"/>
              </a:ext>
            </a:extLst>
          </p:cNvPr>
          <p:cNvSpPr txBox="1"/>
          <p:nvPr/>
        </p:nvSpPr>
        <p:spPr>
          <a:xfrm>
            <a:off x="0" y="6458533"/>
            <a:ext cx="12191999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Ref: cdc.gov; aidsdatahub.org;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Loretan C, et al., Trends and Characteristics Associated With Human Papillomavirus Vaccination Uptake Among Men Who Have Sex With Men in the United States, 2014-2017. Sex Transm Dis. 2019 Jul; Sankaranarayanan R, et al., Current status of human papillomavirus vaccination in India's cervical cancer prevention efforts. Lancet Oncol. 2019 Nov;20, Gardasil revenue 2021, Global Data</a:t>
            </a:r>
          </a:p>
        </p:txBody>
      </p:sp>
    </p:spTree>
    <p:extLst>
      <p:ext uri="{BB962C8B-B14F-4D97-AF65-F5344CB8AC3E}">
        <p14:creationId xmlns:p14="http://schemas.microsoft.com/office/powerpoint/2010/main" val="200762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90928-4A0E-17B3-3AC2-37585D22CA1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HPV+ therapeutic solution, a large opportunity in oncology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57015-8C40-D5C1-9969-5E68CF4704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83432" y="1196752"/>
            <a:ext cx="11014005" cy="533778"/>
          </a:xfrm>
        </p:spPr>
        <p:txBody>
          <a:bodyPr/>
          <a:lstStyle/>
          <a:p>
            <a:r>
              <a:rPr lang="en-US" sz="1600" dirty="0"/>
              <a:t>The HPV+ therapeutic vaccine is targeting early-stage cancer therapy and cervical precancerous lesions with a first entry point in Head and Neck  cancer.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D028A2-BF46-0ACD-7027-D55A70C4206B}"/>
              </a:ext>
            </a:extLst>
          </p:cNvPr>
          <p:cNvSpPr/>
          <p:nvPr/>
        </p:nvSpPr>
        <p:spPr>
          <a:xfrm>
            <a:off x="6200775" y="5127471"/>
            <a:ext cx="5731527" cy="1523206"/>
          </a:xfrm>
          <a:prstGeom prst="rect">
            <a:avLst/>
          </a:prstGeom>
          <a:noFill/>
          <a:ln>
            <a:noFill/>
          </a:ln>
        </p:spPr>
        <p:txBody>
          <a:bodyPr lIns="72000" tIns="108000" rIns="72000" bIns="7200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Treatment of head and neck HPV positive cancerous lesion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Stage 4 metastatic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2 100 patients worldwide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Recurrence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6 300 patients worldw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9A197D-97A5-3300-A8DB-6D066A0AB836}"/>
              </a:ext>
            </a:extLst>
          </p:cNvPr>
          <p:cNvSpPr txBox="1"/>
          <p:nvPr/>
        </p:nvSpPr>
        <p:spPr>
          <a:xfrm>
            <a:off x="2766912" y="5689736"/>
            <a:ext cx="3814511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Entry market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CB3357-9DC0-699E-9E7B-1123FC593D90}"/>
              </a:ext>
            </a:extLst>
          </p:cNvPr>
          <p:cNvSpPr txBox="1"/>
          <p:nvPr/>
        </p:nvSpPr>
        <p:spPr>
          <a:xfrm>
            <a:off x="259697" y="2443396"/>
            <a:ext cx="349955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Extension  market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932D2D-244C-E9A0-4B64-021611BE2C5D}"/>
              </a:ext>
            </a:extLst>
          </p:cNvPr>
          <p:cNvSpPr/>
          <p:nvPr/>
        </p:nvSpPr>
        <p:spPr>
          <a:xfrm>
            <a:off x="5692720" y="4626194"/>
            <a:ext cx="6239583" cy="434320"/>
          </a:xfrm>
          <a:prstGeom prst="roundRect">
            <a:avLst/>
          </a:prstGeom>
          <a:solidFill>
            <a:schemeClr val="accent2"/>
          </a:solidFill>
        </p:spPr>
        <p:txBody>
          <a:bodyPr lIns="72000" tIns="72000" rIns="72000" bIns="7200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Patients with stage 4 metastatic or recurrent cancer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7F246B-4E51-8B25-A402-D66C093E956B}"/>
              </a:ext>
            </a:extLst>
          </p:cNvPr>
          <p:cNvSpPr/>
          <p:nvPr/>
        </p:nvSpPr>
        <p:spPr>
          <a:xfrm>
            <a:off x="5523443" y="3713344"/>
            <a:ext cx="6239583" cy="830823"/>
          </a:xfrm>
          <a:prstGeom prst="rect">
            <a:avLst/>
          </a:prstGeom>
          <a:noFill/>
        </p:spPr>
        <p:txBody>
          <a:bodyPr lIns="72000" tIns="216000" rIns="72000" bIns="7200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Treatment of head and neck HPV-positive cancerous lesion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Stage 1, 2 or 3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40,100 patients worldwide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594837E-08EA-98F8-E938-11507839A31B}"/>
              </a:ext>
            </a:extLst>
          </p:cNvPr>
          <p:cNvSpPr/>
          <p:nvPr/>
        </p:nvSpPr>
        <p:spPr>
          <a:xfrm>
            <a:off x="4967112" y="3491584"/>
            <a:ext cx="6965190" cy="378171"/>
          </a:xfrm>
          <a:prstGeom prst="roundRect">
            <a:avLst/>
          </a:prstGeom>
          <a:solidFill>
            <a:schemeClr val="accent2"/>
          </a:solidFill>
        </p:spPr>
        <p:txBody>
          <a:bodyPr lIns="72000" tIns="72000" rIns="72000" bIns="7200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Patients with stage 1, 2 or 3 cancer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41D83-E11A-234C-87CC-30FA9487DC3D}"/>
              </a:ext>
            </a:extLst>
          </p:cNvPr>
          <p:cNvSpPr txBox="1"/>
          <p:nvPr/>
        </p:nvSpPr>
        <p:spPr>
          <a:xfrm rot="5400000">
            <a:off x="-1479238" y="4532853"/>
            <a:ext cx="381642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Ref: NIH, Globocan, Literature review, Peak sales model and Alcimed analysis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A90B74-A637-10BE-BE23-C850B2AF54EF}"/>
              </a:ext>
            </a:extLst>
          </p:cNvPr>
          <p:cNvSpPr/>
          <p:nvPr/>
        </p:nvSpPr>
        <p:spPr>
          <a:xfrm>
            <a:off x="4510617" y="2435255"/>
            <a:ext cx="7681383" cy="998982"/>
          </a:xfrm>
          <a:prstGeom prst="rect">
            <a:avLst/>
          </a:prstGeom>
          <a:noFill/>
        </p:spPr>
        <p:txBody>
          <a:bodyPr lIns="72000" tIns="216000" rIns="72000" bIns="7200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Prevention or reduction of the rate of precancerous lesions turning into cancer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Grade 3 precancerous lesion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10 million patients worldwide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3D6CBD1-FC45-3867-0FB1-ED7FCD217161}"/>
              </a:ext>
            </a:extLst>
          </p:cNvPr>
          <p:cNvSpPr/>
          <p:nvPr/>
        </p:nvSpPr>
        <p:spPr>
          <a:xfrm>
            <a:off x="4064000" y="2144180"/>
            <a:ext cx="7868302" cy="378171"/>
          </a:xfrm>
          <a:prstGeom prst="roundRect">
            <a:avLst/>
          </a:prstGeom>
          <a:solidFill>
            <a:schemeClr val="accent2"/>
          </a:solidFill>
        </p:spPr>
        <p:txBody>
          <a:bodyPr lIns="72000" tIns="72000" rIns="72000" bIns="7200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Grade 3 cervical precancerous lesion </a:t>
            </a:r>
          </a:p>
        </p:txBody>
      </p:sp>
    </p:spTree>
    <p:extLst>
      <p:ext uri="{BB962C8B-B14F-4D97-AF65-F5344CB8AC3E}">
        <p14:creationId xmlns:p14="http://schemas.microsoft.com/office/powerpoint/2010/main" val="13587029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FA5700">
      <a:dk1>
        <a:srgbClr val="000000"/>
      </a:dk1>
      <a:lt1>
        <a:srgbClr val="FFFFFF"/>
      </a:lt1>
      <a:dk2>
        <a:srgbClr val="000000"/>
      </a:dk2>
      <a:lt2>
        <a:srgbClr val="F2EFED"/>
      </a:lt2>
      <a:accent1>
        <a:srgbClr val="F2EFED"/>
      </a:accent1>
      <a:accent2>
        <a:srgbClr val="FA5700"/>
      </a:accent2>
      <a:accent3>
        <a:srgbClr val="FF93A3"/>
      </a:accent3>
      <a:accent4>
        <a:srgbClr val="F2EFED"/>
      </a:accent4>
      <a:accent5>
        <a:srgbClr val="FA5700"/>
      </a:accent5>
      <a:accent6>
        <a:srgbClr val="FF93A3"/>
      </a:accent6>
      <a:hlink>
        <a:srgbClr val="FA5700"/>
      </a:hlink>
      <a:folHlink>
        <a:srgbClr val="FF93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19545</TotalTime>
  <Words>633</Words>
  <Application>Microsoft Macintosh PowerPoint</Application>
  <PresentationFormat>Grand écran</PresentationFormat>
  <Paragraphs>106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DM Sans Medium</vt:lpstr>
      <vt:lpstr>Raleway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Nelly Kernevez</dc:creator>
  <cp:lastModifiedBy>Andre Auberton</cp:lastModifiedBy>
  <cp:revision>537</cp:revision>
  <cp:lastPrinted>2021-03-04T17:21:25Z</cp:lastPrinted>
  <dcterms:created xsi:type="dcterms:W3CDTF">2021-03-04T16:10:24Z</dcterms:created>
  <dcterms:modified xsi:type="dcterms:W3CDTF">2023-06-17T13:51:43Z</dcterms:modified>
</cp:coreProperties>
</file>